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258" r:id="rId3"/>
    <p:sldId id="262" r:id="rId4"/>
    <p:sldId id="261" r:id="rId5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n-US" sz="900" dirty="0" err="1" smtClean="0"/>
              <a:t>Clasificación</a:t>
            </a:r>
            <a:r>
              <a:rPr lang="en-US" sz="900" dirty="0" smtClean="0"/>
              <a:t> </a:t>
            </a:r>
            <a:r>
              <a:rPr lang="en-US" sz="900" dirty="0" err="1"/>
              <a:t>por</a:t>
            </a:r>
            <a:r>
              <a:rPr lang="en-US" sz="900" dirty="0"/>
              <a:t> </a:t>
            </a:r>
            <a:r>
              <a:rPr lang="en-US" sz="900" dirty="0" err="1"/>
              <a:t>Trimestre</a:t>
            </a:r>
            <a:r>
              <a:rPr lang="en-US" sz="900" baseline="0" dirty="0"/>
              <a:t> </a:t>
            </a:r>
            <a:r>
              <a:rPr lang="en-US" sz="900" baseline="0" dirty="0" err="1"/>
              <a:t>Gestacional</a:t>
            </a:r>
            <a:r>
              <a:rPr lang="en-US" sz="900" baseline="0" dirty="0"/>
              <a:t> </a:t>
            </a:r>
            <a:r>
              <a:rPr lang="en-US" sz="900" baseline="0" dirty="0" err="1"/>
              <a:t>reportado</a:t>
            </a:r>
            <a:r>
              <a:rPr lang="en-US" sz="900" baseline="0" dirty="0"/>
              <a:t> a la </a:t>
            </a:r>
            <a:r>
              <a:rPr lang="en-US" sz="900" baseline="0" dirty="0" err="1"/>
              <a:t>confirmación</a:t>
            </a:r>
            <a:r>
              <a:rPr lang="en-US" sz="900" baseline="0" dirty="0"/>
              <a:t> </a:t>
            </a:r>
            <a:r>
              <a:rPr lang="en-US" sz="900" baseline="0" dirty="0" err="1"/>
              <a:t>Dx</a:t>
            </a:r>
            <a:r>
              <a:rPr lang="en-US" sz="900" baseline="0" dirty="0"/>
              <a:t>.</a:t>
            </a:r>
            <a:endParaRPr lang="en-US" sz="900" dirty="0"/>
          </a:p>
        </c:rich>
      </c:tx>
      <c:layout>
        <c:manualLayout>
          <c:xMode val="edge"/>
          <c:yMode val="edge"/>
          <c:x val="0.1010094522410268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4386811023622049"/>
          <c:y val="0.22677748614756488"/>
          <c:w val="0.40670844269466316"/>
          <c:h val="0.67784740449110525"/>
        </c:manualLayout>
      </c:layout>
      <c:pieChart>
        <c:varyColors val="1"/>
        <c:ser>
          <c:idx val="0"/>
          <c:order val="0"/>
          <c:tx>
            <c:strRef>
              <c:f>'R. Ejecutivo'!$B$16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'R. Ejecutivo'!$C$9:$E$9</c:f>
              <c:strCache>
                <c:ptCount val="3"/>
                <c:pt idx="0">
                  <c:v>PRIMER</c:v>
                </c:pt>
                <c:pt idx="1">
                  <c:v>SEGUNDO</c:v>
                </c:pt>
                <c:pt idx="2">
                  <c:v>TERCER</c:v>
                </c:pt>
              </c:strCache>
            </c:strRef>
          </c:cat>
          <c:val>
            <c:numRef>
              <c:f>'R. Ejecutivo'!$C$16:$E$16</c:f>
              <c:numCache>
                <c:formatCode>General</c:formatCode>
                <c:ptCount val="3"/>
                <c:pt idx="0">
                  <c:v>90</c:v>
                </c:pt>
                <c:pt idx="1">
                  <c:v>129</c:v>
                </c:pt>
                <c:pt idx="2">
                  <c:v>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6D-EC4C-A032-5139E4AC3E1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>
        <c:manualLayout>
          <c:xMode val="edge"/>
          <c:yMode val="edge"/>
          <c:x val="3.5224190726159246E-2"/>
          <c:y val="0.85787037037037039"/>
          <c:w val="0.54728785958767956"/>
          <c:h val="0.1123035217503941"/>
        </c:manualLayout>
      </c:layout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LUD pUBL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3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1" y="3886202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91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2" y="274644"/>
            <a:ext cx="2057400" cy="5851524"/>
          </a:xfrm>
          <a:prstGeom prst="rect">
            <a:avLst/>
          </a:prstGeo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4"/>
            <a:ext cx="6019801" cy="5851524"/>
          </a:xfrm>
        </p:spPr>
        <p:txBody>
          <a:bodyPr vert="eaVert"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5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6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7" y="4406904"/>
            <a:ext cx="7772400" cy="1362076"/>
          </a:xfrm>
          <a:prstGeom prst="rect">
            <a:avLst/>
          </a:prstGeo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7" y="2906717"/>
            <a:ext cx="7772400" cy="150018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37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470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56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65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7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1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2" y="1600201"/>
            <a:ext cx="4038600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038600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3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8"/>
            <a:ext cx="4040188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5" indent="0">
              <a:buNone/>
              <a:defRPr sz="2200" b="1"/>
            </a:lvl2pPr>
            <a:lvl3pPr marL="1018828" indent="0">
              <a:buNone/>
              <a:defRPr sz="2000" b="1"/>
            </a:lvl3pPr>
            <a:lvl4pPr marL="1528243" indent="0">
              <a:buNone/>
              <a:defRPr sz="1800" b="1"/>
            </a:lvl4pPr>
            <a:lvl5pPr marL="2037657" indent="0">
              <a:buNone/>
              <a:defRPr sz="1800" b="1"/>
            </a:lvl5pPr>
            <a:lvl6pPr marL="2547072" indent="0">
              <a:buNone/>
              <a:defRPr sz="1800" b="1"/>
            </a:lvl6pPr>
            <a:lvl7pPr marL="3056485" indent="0">
              <a:buNone/>
              <a:defRPr sz="1800" b="1"/>
            </a:lvl7pPr>
            <a:lvl8pPr marL="3565900" indent="0">
              <a:buNone/>
              <a:defRPr sz="1800" b="1"/>
            </a:lvl8pPr>
            <a:lvl9pPr marL="4075314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8"/>
            <a:ext cx="4040188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8" y="1535118"/>
            <a:ext cx="4041775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5" indent="0">
              <a:buNone/>
              <a:defRPr sz="2200" b="1"/>
            </a:lvl2pPr>
            <a:lvl3pPr marL="1018828" indent="0">
              <a:buNone/>
              <a:defRPr sz="2000" b="1"/>
            </a:lvl3pPr>
            <a:lvl4pPr marL="1528243" indent="0">
              <a:buNone/>
              <a:defRPr sz="1800" b="1"/>
            </a:lvl4pPr>
            <a:lvl5pPr marL="2037657" indent="0">
              <a:buNone/>
              <a:defRPr sz="1800" b="1"/>
            </a:lvl5pPr>
            <a:lvl6pPr marL="2547072" indent="0">
              <a:buNone/>
              <a:defRPr sz="1800" b="1"/>
            </a:lvl6pPr>
            <a:lvl7pPr marL="3056485" indent="0">
              <a:buNone/>
              <a:defRPr sz="1800" b="1"/>
            </a:lvl7pPr>
            <a:lvl8pPr marL="3565900" indent="0">
              <a:buNone/>
              <a:defRPr sz="1800" b="1"/>
            </a:lvl8pPr>
            <a:lvl9pPr marL="4075314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8" y="2174878"/>
            <a:ext cx="4041775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1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602" cy="1143001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82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3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90" y="4800603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90" y="5367338"/>
            <a:ext cx="54864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509415" indent="0">
              <a:buNone/>
              <a:defRPr sz="1400"/>
            </a:lvl2pPr>
            <a:lvl3pPr marL="1018828" indent="0">
              <a:buNone/>
              <a:defRPr sz="1100"/>
            </a:lvl3pPr>
            <a:lvl4pPr marL="1528243" indent="0">
              <a:buNone/>
              <a:defRPr sz="1000"/>
            </a:lvl4pPr>
            <a:lvl5pPr marL="2037657" indent="0">
              <a:buNone/>
              <a:defRPr sz="1000"/>
            </a:lvl5pPr>
            <a:lvl6pPr marL="2547072" indent="0">
              <a:buNone/>
              <a:defRPr sz="1000"/>
            </a:lvl6pPr>
            <a:lvl7pPr marL="3056485" indent="0">
              <a:buNone/>
              <a:defRPr sz="1000"/>
            </a:lvl7pPr>
            <a:lvl8pPr marL="3565900" indent="0">
              <a:buNone/>
              <a:defRPr sz="1000"/>
            </a:lvl8pPr>
            <a:lvl9pPr marL="4075314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2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93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2" y="1600201"/>
            <a:ext cx="8229602" cy="4525963"/>
          </a:xfrm>
          <a:prstGeom prst="rect">
            <a:avLst/>
          </a:prstGeom>
        </p:spPr>
        <p:txBody>
          <a:bodyPr vert="horz" lIns="101883" tIns="50942" rIns="101883" bIns="50942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2" y="6356355"/>
            <a:ext cx="2133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509415"/>
              <a:t>16/05/2018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2" y="6356355"/>
            <a:ext cx="2895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4" y="6356355"/>
            <a:ext cx="2133600" cy="365125"/>
          </a:xfrm>
          <a:prstGeom prst="rect">
            <a:avLst/>
          </a:prstGeom>
        </p:spPr>
        <p:txBody>
          <a:bodyPr vert="horz" lIns="101883" tIns="50942" rIns="101883" bIns="5094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09415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509415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2888385" y="82706"/>
            <a:ext cx="5922793" cy="14689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3030467" y="194473"/>
            <a:ext cx="5922793" cy="14689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2973395" y="321829"/>
            <a:ext cx="5922793" cy="14689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 rotWithShape="1">
          <a:blip r:embed="rId13" cstate="print"/>
          <a:srcRect l="45936" t="53360" r="17537" b="43984"/>
          <a:stretch/>
        </p:blipFill>
        <p:spPr>
          <a:xfrm>
            <a:off x="3058405" y="419759"/>
            <a:ext cx="5922793" cy="146895"/>
          </a:xfrm>
          <a:prstGeom prst="rect">
            <a:avLst/>
          </a:prstGeom>
        </p:spPr>
      </p:pic>
      <p:sp>
        <p:nvSpPr>
          <p:cNvPr id="2" name="CuadroTexto 1"/>
          <p:cNvSpPr txBox="1"/>
          <p:nvPr userDrawn="1"/>
        </p:nvSpPr>
        <p:spPr>
          <a:xfrm>
            <a:off x="2916324" y="221133"/>
            <a:ext cx="3373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09415"/>
            <a:r>
              <a:rPr lang="es-MX" sz="2000" b="1" dirty="0">
                <a:solidFill>
                  <a:srgbClr val="33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Dirección de Salud Pública</a:t>
            </a:r>
            <a:endParaRPr lang="es-MX" sz="2000" b="1" dirty="0">
              <a:solidFill>
                <a:srgbClr val="3366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20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5094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60" indent="-382060" algn="l" defTabSz="5094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8" indent="-318383" algn="l" defTabSz="5094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6" indent="-254707" algn="l" defTabSz="50941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9" indent="-254707" algn="l" defTabSz="5094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64" indent="-254707" algn="l" defTabSz="5094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78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93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606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21" indent="-254707" algn="l" defTabSz="5094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5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8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43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57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72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85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900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314" algn="l" defTabSz="5094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843808" y="546569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sp>
        <p:nvSpPr>
          <p:cNvPr id="8" name="7 Rectángulo"/>
          <p:cNvSpPr/>
          <p:nvPr/>
        </p:nvSpPr>
        <p:spPr>
          <a:xfrm>
            <a:off x="708299" y="1087508"/>
            <a:ext cx="7478624" cy="41490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EMBARAZADAS CON  </a:t>
            </a:r>
            <a:r>
              <a:rPr lang="es-MX" sz="1400" b="1" dirty="0">
                <a:solidFill>
                  <a:schemeClr val="tx1"/>
                </a:solidFill>
              </a:rPr>
              <a:t>DIAGNÓSTICO CONFIRMADO DE </a:t>
            </a:r>
            <a:r>
              <a:rPr lang="es-MX" sz="1400" b="1" dirty="0" smtClean="0">
                <a:solidFill>
                  <a:schemeClr val="tx1"/>
                </a:solidFill>
              </a:rPr>
              <a:t>ZIKA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SSA SLP 2017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282834"/>
              </p:ext>
            </p:extLst>
          </p:nvPr>
        </p:nvGraphicFramePr>
        <p:xfrm>
          <a:off x="708299" y="2132856"/>
          <a:ext cx="4943353" cy="194266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06804"/>
                <a:gridCol w="928100"/>
                <a:gridCol w="976947"/>
                <a:gridCol w="898791"/>
                <a:gridCol w="732711"/>
              </a:tblGrid>
              <a:tr h="4727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CLASIFICACIÓN POR TRIMESTRE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4498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PRIMER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>
                          <a:effectLst/>
                        </a:rPr>
                        <a:t>SEGUNDO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TERCER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84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1 Gráfico">
            <a:extLst>
              <a:ext uri="{FF2B5EF4-FFF2-40B4-BE49-F238E27FC236}">
                <a16:creationId xmlns="" xmlns:xdr="http://schemas.openxmlformats.org/drawingml/2006/spreadsheetDrawing" xmlns:a16="http://schemas.microsoft.com/office/drawing/2014/main" xmlns:lc="http://schemas.openxmlformats.org/drawingml/2006/lockedCanvas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508584"/>
              </p:ext>
            </p:extLst>
          </p:nvPr>
        </p:nvGraphicFramePr>
        <p:xfrm>
          <a:off x="6084168" y="2071497"/>
          <a:ext cx="2880320" cy="2300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75715"/>
              </p:ext>
            </p:extLst>
          </p:nvPr>
        </p:nvGraphicFramePr>
        <p:xfrm>
          <a:off x="868553" y="4725144"/>
          <a:ext cx="3719155" cy="144016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21627"/>
                <a:gridCol w="948764"/>
                <a:gridCol w="948764"/>
              </a:tblGrid>
              <a:tr h="22852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24.7 %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54.8%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7.7%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12.6%</a:t>
                      </a:r>
                      <a:endParaRPr lang="es-MX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28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86" marR="9386" marT="938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899592" y="1688319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 TRIMESTRE GESTACIONAL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66172" y="4248823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PORCENTAJE DE CASOS POR JURISDICCION 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992333" y="694536"/>
            <a:ext cx="3955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COORDINACIÓN DE SALUD MATERNA Y PERINATAL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46779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843808" y="546569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sp>
        <p:nvSpPr>
          <p:cNvPr id="8" name="7 Rectángulo"/>
          <p:cNvSpPr/>
          <p:nvPr/>
        </p:nvSpPr>
        <p:spPr>
          <a:xfrm>
            <a:off x="1331640" y="1342426"/>
            <a:ext cx="7478624" cy="41490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SEGUIMIENTO </a:t>
            </a:r>
            <a:r>
              <a:rPr lang="es-MX" sz="1400" b="1" dirty="0">
                <a:solidFill>
                  <a:schemeClr val="tx1"/>
                </a:solidFill>
              </a:rPr>
              <a:t>DE </a:t>
            </a:r>
            <a:r>
              <a:rPr lang="es-MX" sz="1400" b="1" dirty="0" smtClean="0">
                <a:solidFill>
                  <a:schemeClr val="tx1"/>
                </a:solidFill>
              </a:rPr>
              <a:t>EMBARAZADAS </a:t>
            </a:r>
            <a:r>
              <a:rPr lang="es-MX" sz="1400" b="1" dirty="0">
                <a:solidFill>
                  <a:schemeClr val="tx1"/>
                </a:solidFill>
              </a:rPr>
              <a:t>CON  DIAGNÓSTICO CONFIRMADO DE </a:t>
            </a:r>
            <a:r>
              <a:rPr lang="es-MX" sz="1400" b="1" dirty="0" smtClean="0">
                <a:solidFill>
                  <a:schemeClr val="tx1"/>
                </a:solidFill>
              </a:rPr>
              <a:t>ZIKA</a:t>
            </a:r>
          </a:p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SSA SLP 2017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999399"/>
              </p:ext>
            </p:extLst>
          </p:nvPr>
        </p:nvGraphicFramePr>
        <p:xfrm>
          <a:off x="1414126" y="1916832"/>
          <a:ext cx="6603657" cy="17514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42940"/>
                <a:gridCol w="754022"/>
                <a:gridCol w="793709"/>
                <a:gridCol w="730212"/>
                <a:gridCol w="595282"/>
                <a:gridCol w="698464"/>
                <a:gridCol w="698464"/>
                <a:gridCol w="595282"/>
                <a:gridCol w="595282"/>
              </a:tblGrid>
              <a:tr h="2742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JURISDICCIÓN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CONCLUSIÓN DEL EMB.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&gt; 40 SDG en seguimiento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ABORTO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SEGUIMIENTO A TRAVÉS DE CONTROL PRENATAL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6469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1ER.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2DO. TRIM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3ER.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USG BASAL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USG SEG.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IV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endParaRPr lang="es-MX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VI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VII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TOTAL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102</a:t>
                      </a:r>
                      <a:endParaRPr lang="es-MX" sz="10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2091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15" marR="7815" marT="781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509473"/>
              </p:ext>
            </p:extLst>
          </p:nvPr>
        </p:nvGraphicFramePr>
        <p:xfrm>
          <a:off x="1523628" y="4293096"/>
          <a:ext cx="6288732" cy="206056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18761"/>
                <a:gridCol w="540155"/>
                <a:gridCol w="568584"/>
                <a:gridCol w="523096"/>
                <a:gridCol w="426438"/>
                <a:gridCol w="426438"/>
                <a:gridCol w="426438"/>
                <a:gridCol w="734586"/>
                <a:gridCol w="512312"/>
                <a:gridCol w="623449"/>
                <a:gridCol w="688475"/>
              </a:tblGrid>
              <a:tr h="35271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MX" sz="1200" b="1" u="none" strike="noStrike" dirty="0">
                          <a:effectLst/>
                        </a:rPr>
                        <a:t>HALLAZGOS </a:t>
                      </a:r>
                      <a:r>
                        <a:rPr lang="es-MX" sz="1200" b="1" u="none" strike="noStrike" dirty="0" smtClean="0">
                          <a:effectLst/>
                        </a:rPr>
                        <a:t>PERINATALES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</a:t>
                      </a:r>
                    </a:p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REPORTADOS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r>
                        <a:rPr lang="es-MX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 CASOS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ER TRIM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AVANCE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70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SANOS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ABORTO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effectLst/>
                        </a:rPr>
                        <a:t>RCIU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MICROCEFALIA</a:t>
                      </a:r>
                      <a:endParaRPr lang="es-MX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OBITO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s-MX" sz="5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ESTUDIO</a:t>
                      </a:r>
                      <a:endParaRPr lang="es-MX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IV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52 %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V</a:t>
                      </a:r>
                      <a:endParaRPr lang="es-MX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47 %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VII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s-MX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s-MX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50941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53 %</a:t>
                      </a:r>
                    </a:p>
                  </a:txBody>
                  <a:tcPr marL="9525" marR="9525" marT="9525" marB="0" anchor="ctr"/>
                </a:tc>
              </a:tr>
              <a:tr h="224167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u="none" strike="noStrike" dirty="0">
                          <a:effectLst/>
                        </a:rPr>
                        <a:t>TOTAL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246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56</a:t>
                      </a:r>
                      <a:r>
                        <a:rPr lang="es-MX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MX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% 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2992333" y="694536"/>
            <a:ext cx="3955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COORDINACIÓN DE SALUD MATERNA Y PERINATAL</a:t>
            </a:r>
            <a:endParaRPr lang="es-MX" sz="1200" b="1" dirty="0"/>
          </a:p>
        </p:txBody>
      </p:sp>
      <p:sp>
        <p:nvSpPr>
          <p:cNvPr id="13" name="12 Rectángulo"/>
          <p:cNvSpPr/>
          <p:nvPr/>
        </p:nvSpPr>
        <p:spPr>
          <a:xfrm>
            <a:off x="3347864" y="2492896"/>
            <a:ext cx="720080" cy="7920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3347864" y="3284984"/>
            <a:ext cx="720080" cy="144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2180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843808" y="546569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grpSp>
        <p:nvGrpSpPr>
          <p:cNvPr id="8" name="Grupo 2"/>
          <p:cNvGrpSpPr/>
          <p:nvPr/>
        </p:nvGrpSpPr>
        <p:grpSpPr>
          <a:xfrm>
            <a:off x="2996208" y="698969"/>
            <a:ext cx="5322500" cy="938253"/>
            <a:chOff x="2446602" y="63570"/>
            <a:chExt cx="5160910" cy="711696"/>
          </a:xfrm>
        </p:grpSpPr>
        <p:pic>
          <p:nvPicPr>
            <p:cNvPr id="9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10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11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12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48050"/>
            <a:ext cx="3202745" cy="545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126" y="1052000"/>
            <a:ext cx="3794870" cy="5408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6876256" y="1637222"/>
            <a:ext cx="144016" cy="2118882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4544126" y="5313152"/>
            <a:ext cx="1468034" cy="14401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2555776" y="648866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CATEGORIZACION DE RIESGO OBSTETRICO 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905828" y="605729"/>
            <a:ext cx="3955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/>
              <a:t>COORDINACIÓN DE SALUD MATERNA Y PERINATAL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2616938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MX" dirty="0">
                <a:solidFill>
                  <a:schemeClr val="bg1"/>
                </a:solidFill>
              </a:rPr>
              <a:t>JURIS 2: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IMSS </a:t>
            </a:r>
            <a:r>
              <a:rPr lang="es-MX" dirty="0">
                <a:solidFill>
                  <a:schemeClr val="bg1"/>
                </a:solidFill>
              </a:rPr>
              <a:t>PROSPERA 1. PENDIENTE DE REPORTAR   AVANCE 0%</a:t>
            </a:r>
          </a:p>
          <a:p>
            <a:r>
              <a:rPr lang="es-MX" dirty="0">
                <a:solidFill>
                  <a:schemeClr val="bg1"/>
                </a:solidFill>
              </a:rPr>
              <a:t>JURIS 4: 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IMSS 11 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IMSS </a:t>
            </a:r>
            <a:r>
              <a:rPr lang="es-MX" dirty="0">
                <a:solidFill>
                  <a:schemeClr val="bg1"/>
                </a:solidFill>
              </a:rPr>
              <a:t>PROSPERA </a:t>
            </a:r>
            <a:r>
              <a:rPr lang="es-MX" dirty="0" smtClean="0">
                <a:solidFill>
                  <a:schemeClr val="bg1"/>
                </a:solidFill>
              </a:rPr>
              <a:t>2  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OTROS </a:t>
            </a:r>
            <a:r>
              <a:rPr lang="es-MX" dirty="0">
                <a:solidFill>
                  <a:schemeClr val="bg1"/>
                </a:solidFill>
              </a:rPr>
              <a:t>2. </a:t>
            </a:r>
            <a:r>
              <a:rPr lang="es-MX" dirty="0" smtClean="0">
                <a:solidFill>
                  <a:schemeClr val="bg1"/>
                </a:solidFill>
              </a:rPr>
              <a:t>          TODOS </a:t>
            </a:r>
            <a:r>
              <a:rPr lang="es-MX" dirty="0">
                <a:solidFill>
                  <a:schemeClr val="bg1"/>
                </a:solidFill>
              </a:rPr>
              <a:t>PENDIENTES DE REPORTAR.  AVANCE 0%</a:t>
            </a:r>
          </a:p>
          <a:p>
            <a:r>
              <a:rPr lang="es-MX" dirty="0">
                <a:solidFill>
                  <a:schemeClr val="bg1"/>
                </a:solidFill>
              </a:rPr>
              <a:t>JURIS 5: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IMSS </a:t>
            </a:r>
            <a:r>
              <a:rPr lang="es-MX" dirty="0">
                <a:solidFill>
                  <a:schemeClr val="bg1"/>
                </a:solidFill>
              </a:rPr>
              <a:t>58</a:t>
            </a:r>
            <a:r>
              <a:rPr lang="es-MX" dirty="0" smtClean="0">
                <a:solidFill>
                  <a:schemeClr val="bg1"/>
                </a:solidFill>
              </a:rPr>
              <a:t>.       </a:t>
            </a:r>
            <a:r>
              <a:rPr lang="es-MX" sz="2300" dirty="0">
                <a:solidFill>
                  <a:schemeClr val="bg1"/>
                </a:solidFill>
              </a:rPr>
              <a:t>24 SANOS, 28 PENDIENTES DE REPORTAR, 2 ABORTOS, 1 MICROCEFALIA, 4 EN TERCER TRIMESTRE. </a:t>
            </a:r>
            <a:r>
              <a:rPr lang="es-MX" sz="2300" dirty="0" smtClean="0">
                <a:solidFill>
                  <a:schemeClr val="bg1"/>
                </a:solidFill>
              </a:rPr>
              <a:t>                                     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bg1"/>
                </a:solidFill>
              </a:rPr>
              <a:t> </a:t>
            </a:r>
            <a:r>
              <a:rPr lang="es-MX" sz="2300" dirty="0" smtClean="0">
                <a:solidFill>
                  <a:schemeClr val="bg1"/>
                </a:solidFill>
              </a:rPr>
              <a:t>                                                  </a:t>
            </a:r>
            <a:r>
              <a:rPr lang="es-MX" dirty="0" smtClean="0">
                <a:solidFill>
                  <a:schemeClr val="bg1"/>
                </a:solidFill>
              </a:rPr>
              <a:t>AVANCE </a:t>
            </a:r>
            <a:r>
              <a:rPr lang="es-MX" dirty="0">
                <a:solidFill>
                  <a:schemeClr val="bg1"/>
                </a:solidFill>
              </a:rPr>
              <a:t>50 </a:t>
            </a:r>
            <a:r>
              <a:rPr lang="es-MX" dirty="0" smtClean="0">
                <a:solidFill>
                  <a:schemeClr val="bg1"/>
                </a:solidFill>
              </a:rPr>
              <a:t>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IMSS </a:t>
            </a:r>
            <a:r>
              <a:rPr lang="es-MX" dirty="0">
                <a:solidFill>
                  <a:schemeClr val="bg1"/>
                </a:solidFill>
              </a:rPr>
              <a:t>PROSPERA  9.  8 PENDIENTES DE REPORTAR. 1 EN TERCER TRIMESTRE.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                AVANCE </a:t>
            </a:r>
            <a:r>
              <a:rPr lang="es-MX" dirty="0">
                <a:solidFill>
                  <a:schemeClr val="bg1"/>
                </a:solidFill>
              </a:rPr>
              <a:t>0</a:t>
            </a:r>
            <a:r>
              <a:rPr lang="es-MX" dirty="0" smtClean="0">
                <a:solidFill>
                  <a:schemeClr val="bg1"/>
                </a:solidFill>
              </a:rPr>
              <a:t>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</a:t>
            </a:r>
            <a:r>
              <a:rPr lang="es-MX" dirty="0">
                <a:solidFill>
                  <a:schemeClr val="bg1"/>
                </a:solidFill>
              </a:rPr>
              <a:t>ISSTE 6. </a:t>
            </a:r>
            <a:r>
              <a:rPr lang="es-MX" dirty="0" smtClean="0">
                <a:solidFill>
                  <a:schemeClr val="bg1"/>
                </a:solidFill>
              </a:rPr>
              <a:t>      1 </a:t>
            </a:r>
            <a:r>
              <a:rPr lang="es-MX" dirty="0">
                <a:solidFill>
                  <a:schemeClr val="bg1"/>
                </a:solidFill>
              </a:rPr>
              <a:t>SANO. 3 PENDIENTES DE REPORTAR. 1 EN TERCER TRIMESTRE.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</a:t>
            </a:r>
            <a:r>
              <a:rPr lang="es-MX" dirty="0">
                <a:solidFill>
                  <a:schemeClr val="bg1"/>
                </a:solidFill>
              </a:rPr>
              <a:t>AVANCE </a:t>
            </a:r>
            <a:r>
              <a:rPr lang="es-MX" dirty="0" smtClean="0">
                <a:solidFill>
                  <a:schemeClr val="bg1"/>
                </a:solidFill>
              </a:rPr>
              <a:t>25%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PEMEX </a:t>
            </a:r>
            <a:r>
              <a:rPr lang="es-MX" dirty="0">
                <a:solidFill>
                  <a:schemeClr val="bg1"/>
                </a:solidFill>
              </a:rPr>
              <a:t>2. PENDIENTES DE REPORTAR </a:t>
            </a:r>
            <a:r>
              <a:rPr lang="es-MX" dirty="0" smtClean="0">
                <a:solidFill>
                  <a:schemeClr val="bg1"/>
                </a:solidFill>
              </a:rPr>
              <a:t>     AVANCE 0%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SEDENA </a:t>
            </a:r>
            <a:r>
              <a:rPr lang="es-MX" dirty="0">
                <a:solidFill>
                  <a:schemeClr val="bg1"/>
                </a:solidFill>
              </a:rPr>
              <a:t>1. PENDIENTE DE REPORTAR</a:t>
            </a:r>
            <a:r>
              <a:rPr lang="es-MX" dirty="0" smtClean="0">
                <a:solidFill>
                  <a:schemeClr val="bg1"/>
                </a:solidFill>
              </a:rPr>
              <a:t>.     AVANCE 0%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OTROS </a:t>
            </a:r>
            <a:r>
              <a:rPr lang="es-MX" dirty="0">
                <a:solidFill>
                  <a:schemeClr val="bg1"/>
                </a:solidFill>
              </a:rPr>
              <a:t>5.PENDIENTES DE REPORTAR. </a:t>
            </a:r>
            <a:r>
              <a:rPr lang="es-MX" dirty="0" smtClean="0">
                <a:solidFill>
                  <a:schemeClr val="bg1"/>
                </a:solidFill>
              </a:rPr>
              <a:t>     AVANCE </a:t>
            </a:r>
            <a:r>
              <a:rPr lang="es-MX" dirty="0">
                <a:solidFill>
                  <a:schemeClr val="bg1"/>
                </a:solidFill>
              </a:rPr>
              <a:t>0%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              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</a:t>
            </a:r>
            <a:r>
              <a:rPr lang="es-MX" dirty="0">
                <a:solidFill>
                  <a:schemeClr val="bg1"/>
                </a:solidFill>
              </a:rPr>
              <a:t>AVANCE GLOBAL EN JURIS 5. OTRAS INSTITUCIONES 33.3 %</a:t>
            </a:r>
          </a:p>
          <a:p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JURIS </a:t>
            </a:r>
            <a:r>
              <a:rPr lang="es-MX" dirty="0">
                <a:solidFill>
                  <a:schemeClr val="bg1"/>
                </a:solidFill>
              </a:rPr>
              <a:t>6 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IMSS </a:t>
            </a:r>
            <a:r>
              <a:rPr lang="es-MX" dirty="0">
                <a:solidFill>
                  <a:schemeClr val="bg1"/>
                </a:solidFill>
              </a:rPr>
              <a:t>5. TODOS PENDIENTES DE REPORTAR. AVANCE </a:t>
            </a:r>
            <a:r>
              <a:rPr lang="es-MX" dirty="0" smtClean="0">
                <a:solidFill>
                  <a:schemeClr val="bg1"/>
                </a:solidFill>
              </a:rPr>
              <a:t>0%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IMSS </a:t>
            </a:r>
            <a:r>
              <a:rPr lang="es-MX" dirty="0">
                <a:solidFill>
                  <a:schemeClr val="bg1"/>
                </a:solidFill>
              </a:rPr>
              <a:t>PROSPERA 20. 2 SANOS, 17 POR REPORTAR.  1 MICROCEFALIA.  </a:t>
            </a:r>
            <a:r>
              <a:rPr lang="es-MX" dirty="0" smtClean="0">
                <a:solidFill>
                  <a:schemeClr val="bg1"/>
                </a:solidFill>
              </a:rPr>
              <a:t>      </a:t>
            </a:r>
            <a:r>
              <a:rPr lang="es-MX" dirty="0">
                <a:solidFill>
                  <a:schemeClr val="bg1"/>
                </a:solidFill>
              </a:rPr>
              <a:t>AVANCE 17 </a:t>
            </a:r>
            <a:r>
              <a:rPr lang="es-MX" dirty="0" smtClean="0">
                <a:solidFill>
                  <a:schemeClr val="bg1"/>
                </a:solidFill>
              </a:rPr>
              <a:t>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ISSTE </a:t>
            </a:r>
            <a:r>
              <a:rPr lang="es-MX" dirty="0">
                <a:solidFill>
                  <a:schemeClr val="bg1"/>
                </a:solidFill>
              </a:rPr>
              <a:t>4. 3 PENDIENTES DE REPORTAR. 1 ABORTO. AVANCE </a:t>
            </a:r>
            <a:r>
              <a:rPr lang="es-MX" dirty="0" smtClean="0">
                <a:solidFill>
                  <a:schemeClr val="bg1"/>
                </a:solidFill>
              </a:rPr>
              <a:t>25%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                            AVANCE </a:t>
            </a:r>
            <a:r>
              <a:rPr lang="es-MX" dirty="0">
                <a:solidFill>
                  <a:schemeClr val="bg1"/>
                </a:solidFill>
              </a:rPr>
              <a:t>GLOBAL JURIS  17%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>
                <a:solidFill>
                  <a:schemeClr val="bg1"/>
                </a:solidFill>
              </a:rPr>
              <a:t>JURIS 7 </a:t>
            </a: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IMSS </a:t>
            </a:r>
            <a:r>
              <a:rPr lang="es-MX" dirty="0">
                <a:solidFill>
                  <a:schemeClr val="bg1"/>
                </a:solidFill>
              </a:rPr>
              <a:t>1 PENDIENTE DE REPORTAR.  AVANCE 0%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IMSS </a:t>
            </a:r>
            <a:r>
              <a:rPr lang="es-MX" dirty="0">
                <a:solidFill>
                  <a:schemeClr val="bg1"/>
                </a:solidFill>
              </a:rPr>
              <a:t>PROSPERA 5.  PENDIENTE DE REPORTAR.AVANCE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                            </a:t>
            </a:r>
            <a:r>
              <a:rPr lang="es-MX" dirty="0">
                <a:solidFill>
                  <a:schemeClr val="bg1"/>
                </a:solidFill>
              </a:rPr>
              <a:t>AVANCE GLOBAL.  0% </a:t>
            </a:r>
            <a:r>
              <a:rPr lang="es-MX" dirty="0" smtClean="0">
                <a:solidFill>
                  <a:schemeClr val="bg1"/>
                </a:solidFill>
              </a:rPr>
              <a:t>   </a:t>
            </a:r>
            <a:endParaRPr lang="es-MX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grpSp>
        <p:nvGrpSpPr>
          <p:cNvPr id="3" name="Grupo 2"/>
          <p:cNvGrpSpPr/>
          <p:nvPr/>
        </p:nvGrpSpPr>
        <p:grpSpPr>
          <a:xfrm>
            <a:off x="2843808" y="546569"/>
            <a:ext cx="5322500" cy="938253"/>
            <a:chOff x="2446602" y="63570"/>
            <a:chExt cx="5160910" cy="711696"/>
          </a:xfrm>
        </p:grpSpPr>
        <p:pic>
          <p:nvPicPr>
            <p:cNvPr id="4" name="Imagen 24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446602" y="63570"/>
              <a:ext cx="5016894" cy="216024"/>
            </a:xfrm>
            <a:prstGeom prst="rect">
              <a:avLst/>
            </a:prstGeom>
          </p:spPr>
        </p:pic>
        <p:pic>
          <p:nvPicPr>
            <p:cNvPr id="5" name="Imagen 25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66952" y="227936"/>
              <a:ext cx="5016894" cy="216024"/>
            </a:xfrm>
            <a:prstGeom prst="rect">
              <a:avLst/>
            </a:prstGeom>
          </p:spPr>
        </p:pic>
        <p:pic>
          <p:nvPicPr>
            <p:cNvPr id="6" name="Imagen 26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18610" y="415226"/>
              <a:ext cx="5016894" cy="216024"/>
            </a:xfrm>
            <a:prstGeom prst="rect">
              <a:avLst/>
            </a:prstGeom>
          </p:spPr>
        </p:pic>
        <p:pic>
          <p:nvPicPr>
            <p:cNvPr id="7" name="Imagen 27"/>
            <p:cNvPicPr>
              <a:picLocks noChangeAspect="1"/>
            </p:cNvPicPr>
            <p:nvPr/>
          </p:nvPicPr>
          <p:blipFill rotWithShape="1">
            <a:blip r:embed="rId2" cstate="print"/>
            <a:srcRect l="45936" t="53360" r="17537" b="43984"/>
            <a:stretch/>
          </p:blipFill>
          <p:spPr>
            <a:xfrm>
              <a:off x="2590618" y="559242"/>
              <a:ext cx="5016894" cy="2160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350222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499</Words>
  <Application>Microsoft Office PowerPoint</Application>
  <PresentationFormat>Presentación en pantalla (4:3)</PresentationFormat>
  <Paragraphs>214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1_Tema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saludm</dc:creator>
  <cp:lastModifiedBy>saludm</cp:lastModifiedBy>
  <cp:revision>8</cp:revision>
  <cp:lastPrinted>2018-05-16T14:35:14Z</cp:lastPrinted>
  <dcterms:created xsi:type="dcterms:W3CDTF">2018-05-16T13:22:32Z</dcterms:created>
  <dcterms:modified xsi:type="dcterms:W3CDTF">2018-05-16T14:38:12Z</dcterms:modified>
</cp:coreProperties>
</file>